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6" r:id="rId2"/>
    <p:sldId id="277" r:id="rId3"/>
    <p:sldId id="278" r:id="rId4"/>
    <p:sldId id="279" r:id="rId5"/>
    <p:sldId id="280" r:id="rId6"/>
    <p:sldId id="282" r:id="rId7"/>
  </p:sldIdLst>
  <p:sldSz cx="18288000" cy="10287000"/>
  <p:notesSz cx="6858000" cy="9144000"/>
  <p:embeddedFontLst>
    <p:embeddedFont>
      <p:font typeface="WenQuanYi" panose="02020500000000000000" charset="-12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Open Sans Bold" panose="020B0806030504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8" d="100"/>
          <a:sy n="78" d="100"/>
        </p:scale>
        <p:origin x="658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83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" y="342900"/>
            <a:ext cx="4277274" cy="9957942"/>
          </a:xfrm>
          <a:custGeom>
            <a:avLst/>
            <a:gdLst/>
            <a:ahLst/>
            <a:cxnLst/>
            <a:rect l="l" t="t" r="r" b="b"/>
            <a:pathLst>
              <a:path w="4277274" h="9957942">
                <a:moveTo>
                  <a:pt x="0" y="0"/>
                </a:moveTo>
                <a:lnTo>
                  <a:pt x="4277274" y="0"/>
                </a:lnTo>
                <a:lnTo>
                  <a:pt x="4277274" y="9957942"/>
                </a:lnTo>
                <a:lnTo>
                  <a:pt x="0" y="99579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0832" y="-1179"/>
            <a:ext cx="3535011" cy="10281059"/>
          </a:xfrm>
          <a:custGeom>
            <a:avLst/>
            <a:gdLst/>
            <a:ahLst/>
            <a:cxnLst/>
            <a:rect l="l" t="t" r="r" b="b"/>
            <a:pathLst>
              <a:path w="3535011" h="10281059">
                <a:moveTo>
                  <a:pt x="0" y="0"/>
                </a:moveTo>
                <a:lnTo>
                  <a:pt x="3535011" y="0"/>
                </a:lnTo>
                <a:lnTo>
                  <a:pt x="3535011" y="10281059"/>
                </a:lnTo>
                <a:lnTo>
                  <a:pt x="0" y="10281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2041441" y="2224724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9144000" cy="10287000"/>
            <a:chOff x="0" y="0"/>
            <a:chExt cx="12192000" cy="13716000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17333" r="17333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10023881" y="5278941"/>
            <a:ext cx="7235419" cy="233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5000" dirty="0" err="1">
                <a:solidFill>
                  <a:srgbClr val="FFFFFF"/>
                </a:solidFill>
                <a:ea typeface="Open Sans"/>
              </a:rPr>
              <a:t>目標</a:t>
            </a:r>
            <a:endParaRPr lang="en-US" sz="5000" dirty="0">
              <a:solidFill>
                <a:srgbClr val="FFFFFF"/>
              </a:solidFill>
              <a:ea typeface="Open Sans"/>
            </a:endParaRPr>
          </a:p>
          <a:p>
            <a:pPr marL="0" lvl="0" indent="0" algn="l">
              <a:lnSpc>
                <a:spcPts val="5493"/>
              </a:lnSpc>
              <a:spcBef>
                <a:spcPct val="0"/>
              </a:spcBef>
            </a:pPr>
            <a:r>
              <a:rPr lang="en-US" sz="3662" dirty="0" err="1">
                <a:solidFill>
                  <a:srgbClr val="FFFFFF"/>
                </a:solidFill>
                <a:ea typeface="Open Sans"/>
              </a:rPr>
              <a:t>實現畫面上有多少物件出現過就計數多少</a:t>
            </a:r>
            <a:endParaRPr lang="en-US" sz="3662" dirty="0">
              <a:solidFill>
                <a:srgbClr val="FFFFFF"/>
              </a:solidFill>
              <a:ea typeface="Open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023881" y="2224724"/>
            <a:ext cx="5352796" cy="243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ea typeface="Open Sans Bold"/>
              </a:rPr>
              <a:t>物件計數的目標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6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" y="342900"/>
            <a:ext cx="4277274" cy="9957942"/>
          </a:xfrm>
          <a:custGeom>
            <a:avLst/>
            <a:gdLst/>
            <a:ahLst/>
            <a:cxnLst/>
            <a:rect l="l" t="t" r="r" b="b"/>
            <a:pathLst>
              <a:path w="4277274" h="9957942">
                <a:moveTo>
                  <a:pt x="0" y="0"/>
                </a:moveTo>
                <a:lnTo>
                  <a:pt x="4277274" y="0"/>
                </a:lnTo>
                <a:lnTo>
                  <a:pt x="4277274" y="9957942"/>
                </a:lnTo>
                <a:lnTo>
                  <a:pt x="0" y="99579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0832" y="-1179"/>
            <a:ext cx="3535011" cy="10281059"/>
          </a:xfrm>
          <a:custGeom>
            <a:avLst/>
            <a:gdLst/>
            <a:ahLst/>
            <a:cxnLst/>
            <a:rect l="l" t="t" r="r" b="b"/>
            <a:pathLst>
              <a:path w="3535011" h="10281059">
                <a:moveTo>
                  <a:pt x="0" y="0"/>
                </a:moveTo>
                <a:lnTo>
                  <a:pt x="3535011" y="0"/>
                </a:lnTo>
                <a:lnTo>
                  <a:pt x="3535011" y="10281059"/>
                </a:lnTo>
                <a:lnTo>
                  <a:pt x="0" y="10281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575842" y="2376190"/>
            <a:ext cx="771999" cy="77199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D957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3575842" y="3656031"/>
            <a:ext cx="771999" cy="771999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D957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575842" y="7164705"/>
            <a:ext cx="771999" cy="771999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D957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3575842" y="4935872"/>
            <a:ext cx="771999" cy="771999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D9579"/>
            </a:solidFill>
          </p:spPr>
        </p:sp>
      </p:grpSp>
      <p:sp>
        <p:nvSpPr>
          <p:cNvPr id="16" name="Freeform 16"/>
          <p:cNvSpPr/>
          <p:nvPr/>
        </p:nvSpPr>
        <p:spPr>
          <a:xfrm>
            <a:off x="5473638" y="256120"/>
            <a:ext cx="1191178" cy="1545160"/>
          </a:xfrm>
          <a:custGeom>
            <a:avLst/>
            <a:gdLst/>
            <a:ahLst/>
            <a:cxnLst/>
            <a:rect l="l" t="t" r="r" b="b"/>
            <a:pathLst>
              <a:path w="1191178" h="1545160">
                <a:moveTo>
                  <a:pt x="0" y="0"/>
                </a:moveTo>
                <a:lnTo>
                  <a:pt x="1191177" y="0"/>
                </a:lnTo>
                <a:lnTo>
                  <a:pt x="1191177" y="1545160"/>
                </a:lnTo>
                <a:lnTo>
                  <a:pt x="0" y="15451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991660" y="2145732"/>
            <a:ext cx="1285845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4200">
                <a:solidFill>
                  <a:srgbClr val="000000"/>
                </a:solidFill>
                <a:latin typeface="Open Sans"/>
                <a:ea typeface="Open Sans"/>
              </a:rPr>
              <a:t>圖像ai只能告訴我這frame或那frame有偵測到多少人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689236" y="2365759"/>
            <a:ext cx="545211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>
                <a:solidFill>
                  <a:srgbClr val="000000"/>
                </a:solidFill>
                <a:latin typeface="Open Sans Bold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991660" y="3427800"/>
            <a:ext cx="12858454" cy="96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840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ea typeface="Open Sans"/>
              </a:rPr>
              <a:t>即使使用追蹤模式它也不能去判斷這個人是否出現過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689236" y="3645600"/>
            <a:ext cx="545211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991660" y="6759414"/>
            <a:ext cx="12858454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840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"/>
                <a:ea typeface="Open Sans"/>
              </a:rPr>
              <a:t>如何從每frame的檢測出的人安排可計數的白名單和已計數的黑名單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689236" y="7154274"/>
            <a:ext cx="545211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991660" y="4591755"/>
            <a:ext cx="12858454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840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"/>
                <a:ea typeface="Open Sans"/>
              </a:rPr>
              <a:t>在yolo眼中每個人只是檢測出的結果並無法分別這個人是否是誰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689236" y="4925440"/>
            <a:ext cx="545211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150877" y="728365"/>
            <a:ext cx="425758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ea typeface="Open Sans Bold"/>
              </a:rPr>
              <a:t>難點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4659898" y="979464"/>
            <a:ext cx="11617433" cy="1345357"/>
            <a:chOff x="0" y="0"/>
            <a:chExt cx="8994781" cy="10416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994781" cy="1041641"/>
            </a:xfrm>
            <a:custGeom>
              <a:avLst/>
              <a:gdLst/>
              <a:ahLst/>
              <a:cxnLst/>
              <a:rect l="l" t="t" r="r" b="b"/>
              <a:pathLst>
                <a:path w="8994781" h="1041641">
                  <a:moveTo>
                    <a:pt x="8870321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870321" y="0"/>
                  </a:lnTo>
                  <a:cubicBezTo>
                    <a:pt x="8938901" y="0"/>
                    <a:pt x="8994781" y="55880"/>
                    <a:pt x="8994781" y="124460"/>
                  </a:cubicBezTo>
                  <a:lnTo>
                    <a:pt x="8994781" y="917181"/>
                  </a:lnTo>
                  <a:cubicBezTo>
                    <a:pt x="8994781" y="985761"/>
                    <a:pt x="8938901" y="1041641"/>
                    <a:pt x="8870321" y="1041641"/>
                  </a:cubicBezTo>
                  <a:close/>
                </a:path>
              </a:pathLst>
            </a:custGeom>
            <a:solidFill>
              <a:srgbClr val="CDC9C2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4659898" y="2725234"/>
            <a:ext cx="11617433" cy="1345357"/>
            <a:chOff x="0" y="0"/>
            <a:chExt cx="8994781" cy="104164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994781" cy="1041641"/>
            </a:xfrm>
            <a:custGeom>
              <a:avLst/>
              <a:gdLst/>
              <a:ahLst/>
              <a:cxnLst/>
              <a:rect l="l" t="t" r="r" b="b"/>
              <a:pathLst>
                <a:path w="8994781" h="1041641">
                  <a:moveTo>
                    <a:pt x="8870321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870321" y="0"/>
                  </a:lnTo>
                  <a:cubicBezTo>
                    <a:pt x="8938901" y="0"/>
                    <a:pt x="8994781" y="55880"/>
                    <a:pt x="8994781" y="124460"/>
                  </a:cubicBezTo>
                  <a:lnTo>
                    <a:pt x="8994781" y="917181"/>
                  </a:lnTo>
                  <a:cubicBezTo>
                    <a:pt x="8994781" y="985761"/>
                    <a:pt x="8938901" y="1041641"/>
                    <a:pt x="8870321" y="1041641"/>
                  </a:cubicBezTo>
                  <a:close/>
                </a:path>
              </a:pathLst>
            </a:custGeom>
            <a:solidFill>
              <a:srgbClr val="CDC9C2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4659898" y="4471003"/>
            <a:ext cx="11617433" cy="1345357"/>
            <a:chOff x="0" y="0"/>
            <a:chExt cx="8994781" cy="104164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994781" cy="1041641"/>
            </a:xfrm>
            <a:custGeom>
              <a:avLst/>
              <a:gdLst/>
              <a:ahLst/>
              <a:cxnLst/>
              <a:rect l="l" t="t" r="r" b="b"/>
              <a:pathLst>
                <a:path w="8994781" h="1041641">
                  <a:moveTo>
                    <a:pt x="8870321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870321" y="0"/>
                  </a:lnTo>
                  <a:cubicBezTo>
                    <a:pt x="8938901" y="0"/>
                    <a:pt x="8994781" y="55880"/>
                    <a:pt x="8994781" y="124460"/>
                  </a:cubicBezTo>
                  <a:lnTo>
                    <a:pt x="8994781" y="917181"/>
                  </a:lnTo>
                  <a:cubicBezTo>
                    <a:pt x="8994781" y="985761"/>
                    <a:pt x="8938901" y="1041641"/>
                    <a:pt x="8870321" y="1041641"/>
                  </a:cubicBezTo>
                  <a:close/>
                </a:path>
              </a:pathLst>
            </a:custGeom>
            <a:solidFill>
              <a:srgbClr val="CDC9C2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4659898" y="6216772"/>
            <a:ext cx="11617433" cy="1345357"/>
            <a:chOff x="0" y="0"/>
            <a:chExt cx="8994781" cy="104164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994781" cy="1041641"/>
            </a:xfrm>
            <a:custGeom>
              <a:avLst/>
              <a:gdLst/>
              <a:ahLst/>
              <a:cxnLst/>
              <a:rect l="l" t="t" r="r" b="b"/>
              <a:pathLst>
                <a:path w="8994781" h="1041641">
                  <a:moveTo>
                    <a:pt x="8870321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870321" y="0"/>
                  </a:lnTo>
                  <a:cubicBezTo>
                    <a:pt x="8938901" y="0"/>
                    <a:pt x="8994781" y="55880"/>
                    <a:pt x="8994781" y="124460"/>
                  </a:cubicBezTo>
                  <a:lnTo>
                    <a:pt x="8994781" y="917181"/>
                  </a:lnTo>
                  <a:cubicBezTo>
                    <a:pt x="8994781" y="985761"/>
                    <a:pt x="8938901" y="1041641"/>
                    <a:pt x="8870321" y="1041641"/>
                  </a:cubicBezTo>
                  <a:close/>
                </a:path>
              </a:pathLst>
            </a:custGeom>
            <a:solidFill>
              <a:srgbClr val="CDC9C2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4659898" y="7962179"/>
            <a:ext cx="11617433" cy="1345357"/>
            <a:chOff x="0" y="0"/>
            <a:chExt cx="8994781" cy="104164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94781" cy="1041641"/>
            </a:xfrm>
            <a:custGeom>
              <a:avLst/>
              <a:gdLst/>
              <a:ahLst/>
              <a:cxnLst/>
              <a:rect l="l" t="t" r="r" b="b"/>
              <a:pathLst>
                <a:path w="8994781" h="1041641">
                  <a:moveTo>
                    <a:pt x="8870321" y="1041640"/>
                  </a:moveTo>
                  <a:lnTo>
                    <a:pt x="124460" y="1041640"/>
                  </a:lnTo>
                  <a:cubicBezTo>
                    <a:pt x="55880" y="1041640"/>
                    <a:pt x="0" y="985761"/>
                    <a:pt x="0" y="9171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870321" y="0"/>
                  </a:lnTo>
                  <a:cubicBezTo>
                    <a:pt x="8938901" y="0"/>
                    <a:pt x="8994781" y="55880"/>
                    <a:pt x="8994781" y="124460"/>
                  </a:cubicBezTo>
                  <a:lnTo>
                    <a:pt x="8994781" y="917181"/>
                  </a:lnTo>
                  <a:cubicBezTo>
                    <a:pt x="8994781" y="985761"/>
                    <a:pt x="8938901" y="1041641"/>
                    <a:pt x="8870321" y="1041641"/>
                  </a:cubicBezTo>
                  <a:close/>
                </a:path>
              </a:pathLst>
            </a:custGeom>
            <a:solidFill>
              <a:srgbClr val="CDC9C2"/>
            </a:solidFill>
          </p:spPr>
        </p:sp>
      </p:grpSp>
      <p:sp>
        <p:nvSpPr>
          <p:cNvPr id="16" name="Freeform 16"/>
          <p:cNvSpPr/>
          <p:nvPr/>
        </p:nvSpPr>
        <p:spPr>
          <a:xfrm>
            <a:off x="1028700" y="2332777"/>
            <a:ext cx="1898586" cy="1898586"/>
          </a:xfrm>
          <a:custGeom>
            <a:avLst/>
            <a:gdLst/>
            <a:ahLst/>
            <a:cxnLst/>
            <a:rect l="l" t="t" r="r" b="b"/>
            <a:pathLst>
              <a:path w="1898586" h="1898586">
                <a:moveTo>
                  <a:pt x="0" y="0"/>
                </a:moveTo>
                <a:lnTo>
                  <a:pt x="1898586" y="0"/>
                </a:lnTo>
                <a:lnTo>
                  <a:pt x="1898586" y="1898586"/>
                </a:lnTo>
                <a:lnTo>
                  <a:pt x="0" y="1898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4967676" y="1055878"/>
            <a:ext cx="11186723" cy="1163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使用方框檢測搭配追蹤</a:t>
            </a:r>
            <a:r>
              <a:rPr lang="en-US" sz="3600" dirty="0">
                <a:solidFill>
                  <a:srgbClr val="000000"/>
                </a:solidFill>
                <a:latin typeface="Open Sans"/>
                <a:ea typeface="Open Sans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並將每個檢測的方框</a:t>
            </a:r>
            <a:r>
              <a:rPr lang="en-US" sz="3600" dirty="0">
                <a:solidFill>
                  <a:srgbClr val="000000"/>
                </a:solidFill>
                <a:latin typeface="Open Sans"/>
                <a:ea typeface="Open Sans"/>
              </a:rPr>
              <a:t>(</a:t>
            </a: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左上跟右上</a:t>
            </a:r>
            <a:r>
              <a:rPr lang="en-US" sz="3600" dirty="0">
                <a:solidFill>
                  <a:srgbClr val="000000"/>
                </a:solidFill>
                <a:latin typeface="Open Sans"/>
                <a:ea typeface="Open Sans"/>
              </a:rPr>
              <a:t>)</a:t>
            </a: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的中點當作人的點位</a:t>
            </a:r>
            <a:endParaRPr lang="en-US" sz="3600" dirty="0">
              <a:solidFill>
                <a:srgbClr val="000000"/>
              </a:solidFill>
              <a:latin typeface="Open Sans"/>
              <a:ea typeface="Open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967677" y="2830798"/>
            <a:ext cx="11186722" cy="1163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使用兩個足夠細長的檢測框，較遠的稱為a，較近的稱為b，且這兩個方框需要足夠近又不能太近</a:t>
            </a:r>
            <a:endParaRPr lang="en-US" sz="3600" dirty="0">
              <a:solidFill>
                <a:srgbClr val="000000"/>
              </a:solidFill>
              <a:latin typeface="Open Sans"/>
              <a:ea typeface="Open Sa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967677" y="4842691"/>
            <a:ext cx="11186722" cy="573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人的點位被包含在a的時候，將這個人的id放入白名單</a:t>
            </a:r>
            <a:endParaRPr lang="en-US" sz="3600" dirty="0">
              <a:solidFill>
                <a:srgbClr val="000000"/>
              </a:solidFill>
              <a:latin typeface="Open Sans"/>
              <a:ea typeface="Open Sa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67677" y="6293186"/>
            <a:ext cx="11186722" cy="1163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人的點位被包含在b的時候，檢測id是否在白名單</a:t>
            </a:r>
            <a:r>
              <a:rPr lang="en-US" sz="3600" dirty="0">
                <a:solidFill>
                  <a:srgbClr val="000000"/>
                </a:solidFill>
                <a:latin typeface="Open Sans"/>
                <a:ea typeface="Open Sans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Open Sans"/>
                <a:ea typeface="Open Sans"/>
              </a:rPr>
              <a:t>有則踢出白名單，並count</a:t>
            </a:r>
            <a:r>
              <a:rPr lang="en-US" sz="3600" dirty="0">
                <a:solidFill>
                  <a:srgbClr val="000000"/>
                </a:solidFill>
                <a:latin typeface="Open Sans"/>
                <a:ea typeface="Open Sans"/>
              </a:rPr>
              <a:t>+=1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16872" y="4543680"/>
            <a:ext cx="1259569" cy="487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160">
                <a:solidFill>
                  <a:srgbClr val="000000"/>
                </a:solidFill>
                <a:ea typeface="Open Sans Bold"/>
              </a:rPr>
              <a:t>實</a:t>
            </a:r>
          </a:p>
          <a:p>
            <a:pPr>
              <a:lnSpc>
                <a:spcPts val="9600"/>
              </a:lnSpc>
            </a:pPr>
            <a:r>
              <a:rPr lang="en-US" sz="8000" spc="-160">
                <a:solidFill>
                  <a:srgbClr val="000000"/>
                </a:solidFill>
                <a:ea typeface="Open Sans Bold"/>
              </a:rPr>
              <a:t>現</a:t>
            </a:r>
          </a:p>
          <a:p>
            <a:pPr>
              <a:lnSpc>
                <a:spcPts val="9600"/>
              </a:lnSpc>
            </a:pPr>
            <a:r>
              <a:rPr lang="en-US" sz="8000" spc="-160">
                <a:solidFill>
                  <a:srgbClr val="000000"/>
                </a:solidFill>
                <a:ea typeface="Open Sans Bold"/>
              </a:rPr>
              <a:t>方</a:t>
            </a:r>
          </a:p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spc="-160">
                <a:solidFill>
                  <a:srgbClr val="000000"/>
                </a:solidFill>
                <a:ea typeface="Open Sans Bold"/>
              </a:rPr>
              <a:t>法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967676" y="8301800"/>
            <a:ext cx="3871523" cy="589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ea typeface="WenQuanYi"/>
              </a:rPr>
              <a:t>只偵測影片下半部</a:t>
            </a:r>
            <a:endParaRPr lang="en-US" sz="3399" dirty="0">
              <a:solidFill>
                <a:srgbClr val="000000"/>
              </a:solidFill>
              <a:ea typeface="WenQuanY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3304084" y="396901"/>
            <a:ext cx="7000610" cy="2878999"/>
            <a:chOff x="0" y="0"/>
            <a:chExt cx="5420212" cy="22290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20212" cy="2229061"/>
            </a:xfrm>
            <a:custGeom>
              <a:avLst/>
              <a:gdLst/>
              <a:ahLst/>
              <a:cxnLst/>
              <a:rect l="l" t="t" r="r" b="b"/>
              <a:pathLst>
                <a:path w="5420212" h="2229061">
                  <a:moveTo>
                    <a:pt x="5295752" y="2229060"/>
                  </a:moveTo>
                  <a:lnTo>
                    <a:pt x="124460" y="2229060"/>
                  </a:lnTo>
                  <a:cubicBezTo>
                    <a:pt x="55880" y="2229060"/>
                    <a:pt x="0" y="2173181"/>
                    <a:pt x="0" y="210460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104601"/>
                  </a:lnTo>
                  <a:cubicBezTo>
                    <a:pt x="5420212" y="2173181"/>
                    <a:pt x="5364332" y="2229061"/>
                    <a:pt x="5295752" y="222906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304084" y="3722527"/>
            <a:ext cx="7000610" cy="2859949"/>
            <a:chOff x="0" y="0"/>
            <a:chExt cx="5420212" cy="22143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420212" cy="2214311"/>
            </a:xfrm>
            <a:custGeom>
              <a:avLst/>
              <a:gdLst/>
              <a:ahLst/>
              <a:cxnLst/>
              <a:rect l="l" t="t" r="r" b="b"/>
              <a:pathLst>
                <a:path w="5420212" h="2214311">
                  <a:moveTo>
                    <a:pt x="5295752" y="2214311"/>
                  </a:moveTo>
                  <a:lnTo>
                    <a:pt x="124460" y="2214311"/>
                  </a:lnTo>
                  <a:cubicBezTo>
                    <a:pt x="55880" y="2214311"/>
                    <a:pt x="0" y="2158431"/>
                    <a:pt x="0" y="20898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089851"/>
                  </a:lnTo>
                  <a:cubicBezTo>
                    <a:pt x="5420212" y="2158431"/>
                    <a:pt x="5364332" y="2214311"/>
                    <a:pt x="5295752" y="221431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751749" y="396901"/>
            <a:ext cx="7000610" cy="2878999"/>
            <a:chOff x="0" y="0"/>
            <a:chExt cx="5420212" cy="222906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420212" cy="2229061"/>
            </a:xfrm>
            <a:custGeom>
              <a:avLst/>
              <a:gdLst/>
              <a:ahLst/>
              <a:cxnLst/>
              <a:rect l="l" t="t" r="r" b="b"/>
              <a:pathLst>
                <a:path w="5420212" h="2229061">
                  <a:moveTo>
                    <a:pt x="5295752" y="2229060"/>
                  </a:moveTo>
                  <a:lnTo>
                    <a:pt x="124460" y="2229060"/>
                  </a:lnTo>
                  <a:cubicBezTo>
                    <a:pt x="55880" y="2229060"/>
                    <a:pt x="0" y="2173181"/>
                    <a:pt x="0" y="210460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104601"/>
                  </a:lnTo>
                  <a:cubicBezTo>
                    <a:pt x="5420212" y="2173181"/>
                    <a:pt x="5364332" y="2229061"/>
                    <a:pt x="5295752" y="222906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751749" y="3722527"/>
            <a:ext cx="7000610" cy="2859949"/>
            <a:chOff x="0" y="0"/>
            <a:chExt cx="5420212" cy="221431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420212" cy="2214311"/>
            </a:xfrm>
            <a:custGeom>
              <a:avLst/>
              <a:gdLst/>
              <a:ahLst/>
              <a:cxnLst/>
              <a:rect l="l" t="t" r="r" b="b"/>
              <a:pathLst>
                <a:path w="5420212" h="2214311">
                  <a:moveTo>
                    <a:pt x="5295752" y="2214311"/>
                  </a:moveTo>
                  <a:lnTo>
                    <a:pt x="124460" y="2214311"/>
                  </a:lnTo>
                  <a:cubicBezTo>
                    <a:pt x="55880" y="2214311"/>
                    <a:pt x="0" y="2158431"/>
                    <a:pt x="0" y="20898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089851"/>
                  </a:lnTo>
                  <a:cubicBezTo>
                    <a:pt x="5420212" y="2158431"/>
                    <a:pt x="5364332" y="2214311"/>
                    <a:pt x="5295752" y="221431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3846822" y="1266805"/>
            <a:ext cx="5915133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  <a:ea typeface="Open Sans Bold"/>
              </a:rPr>
              <a:t>使用白名單機制 讓同id不會被同時計數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06016" y="4018895"/>
            <a:ext cx="6396745" cy="2296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1"/>
              </a:lnSpc>
            </a:pPr>
            <a:r>
              <a:rPr lang="en-US" sz="3301" spc="-66">
                <a:solidFill>
                  <a:srgbClr val="000000"/>
                </a:solidFill>
                <a:latin typeface="Open Sans Bold"/>
                <a:ea typeface="Open Sans Bold"/>
              </a:rPr>
              <a:t>足夠近的方框機制要讓同id不會被重複計數(可能亂動一點點 就會在a b間擺動)之外，因為距離太遠的情形下在影片中碰到的frame會越遠id越有機會易主，這樣就不準了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94487" y="1266805"/>
            <a:ext cx="5915133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  <a:ea typeface="Open Sans Bold"/>
              </a:rPr>
              <a:t>使用追蹤模式盡量不讓id有機會易主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23118" y="3976390"/>
            <a:ext cx="6457871" cy="233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  <a:ea typeface="Open Sans Bold"/>
              </a:rPr>
              <a:t>只偵測影片下半部：因為影片上半部的人物離攝影機太遠，這部分資訊沒有意義，反而拖慢推理速度跟Id易主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751749" y="7030150"/>
            <a:ext cx="7000610" cy="2859949"/>
            <a:chOff x="0" y="0"/>
            <a:chExt cx="5420212" cy="221431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420212" cy="2214311"/>
            </a:xfrm>
            <a:custGeom>
              <a:avLst/>
              <a:gdLst/>
              <a:ahLst/>
              <a:cxnLst/>
              <a:rect l="l" t="t" r="r" b="b"/>
              <a:pathLst>
                <a:path w="5420212" h="2214311">
                  <a:moveTo>
                    <a:pt x="5295752" y="2214311"/>
                  </a:moveTo>
                  <a:lnTo>
                    <a:pt x="124460" y="2214311"/>
                  </a:lnTo>
                  <a:cubicBezTo>
                    <a:pt x="55880" y="2214311"/>
                    <a:pt x="0" y="2158431"/>
                    <a:pt x="0" y="20898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089851"/>
                  </a:lnTo>
                  <a:cubicBezTo>
                    <a:pt x="5420212" y="2158431"/>
                    <a:pt x="5364332" y="2214311"/>
                    <a:pt x="5295752" y="221431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1023118" y="7890530"/>
            <a:ext cx="6457871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ea typeface="Open Sans Bold"/>
              </a:rPr>
              <a:t>參考點以攝影機絕對看的到的地方才不會有太大擾動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3304084" y="7030150"/>
            <a:ext cx="7000610" cy="2859949"/>
            <a:chOff x="0" y="0"/>
            <a:chExt cx="5420212" cy="221431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420212" cy="2214311"/>
            </a:xfrm>
            <a:custGeom>
              <a:avLst/>
              <a:gdLst/>
              <a:ahLst/>
              <a:cxnLst/>
              <a:rect l="l" t="t" r="r" b="b"/>
              <a:pathLst>
                <a:path w="5420212" h="2214311">
                  <a:moveTo>
                    <a:pt x="5295752" y="2214311"/>
                  </a:moveTo>
                  <a:lnTo>
                    <a:pt x="124460" y="2214311"/>
                  </a:lnTo>
                  <a:cubicBezTo>
                    <a:pt x="55880" y="2214311"/>
                    <a:pt x="0" y="2158431"/>
                    <a:pt x="0" y="20898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089851"/>
                  </a:lnTo>
                  <a:cubicBezTo>
                    <a:pt x="5420212" y="2158431"/>
                    <a:pt x="5364332" y="2214311"/>
                    <a:pt x="5295752" y="2214311"/>
                  </a:cubicBezTo>
                  <a:close/>
                </a:path>
              </a:pathLst>
            </a:custGeom>
            <a:solidFill>
              <a:srgbClr val="C8C8C8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3606016" y="7890530"/>
            <a:ext cx="6457871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  <a:ea typeface="Open Sans Bold"/>
              </a:rPr>
              <a:t>Id易主的場景：人靠太近、接近影片邊緣，人太小等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1997730"/>
            <a:ext cx="1168450" cy="646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WenQuanYi Bold"/>
              </a:rPr>
              <a:t>方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WenQuanYi Bold"/>
              </a:rPr>
              <a:t>法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WenQuanYi Bold"/>
              </a:rPr>
              <a:t>說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WenQuanYi Bold"/>
              </a:rPr>
              <a:t>明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3305195" y="4166846"/>
            <a:ext cx="1239263" cy="123926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7BD6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8524368" y="4166846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7BD68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743542" y="4166846"/>
            <a:ext cx="1239263" cy="1239263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7BD68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712371" y="1711606"/>
            <a:ext cx="1086325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ea typeface="Open Sans Bold"/>
              </a:rPr>
              <a:t>仍然存在的問題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81327" y="6134079"/>
            <a:ext cx="4086999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  <a:ea typeface="Open Sans Bold"/>
              </a:rPr>
              <a:t>如果有人刻意走回a點在走道b點 那會重複計數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13412" y="6134079"/>
            <a:ext cx="3661175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 spc="-84">
                <a:solidFill>
                  <a:srgbClr val="000000"/>
                </a:solidFill>
                <a:ea typeface="Open Sans Bold"/>
              </a:rPr>
              <a:t>無法偵測反方向移動的人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241233" y="6134079"/>
            <a:ext cx="4243881" cy="59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 spc="-84">
                <a:solidFill>
                  <a:srgbClr val="000000"/>
                </a:solidFill>
                <a:ea typeface="Open Sans Bold"/>
              </a:rPr>
              <a:t>速度差異太大的人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05195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9">
                <a:solidFill>
                  <a:srgbClr val="000000"/>
                </a:solidFill>
                <a:latin typeface="Open Sans Bold"/>
              </a:rPr>
              <a:t>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24368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9">
                <a:solidFill>
                  <a:srgbClr val="000000"/>
                </a:solidFill>
                <a:latin typeface="Open Sans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43542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-159">
                <a:solidFill>
                  <a:srgbClr val="000000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4320" cy="10287000"/>
            <a:chOff x="0" y="0"/>
            <a:chExt cx="36576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5760" cy="13716000"/>
            </a:xfrm>
            <a:custGeom>
              <a:avLst/>
              <a:gdLst/>
              <a:ahLst/>
              <a:cxnLst/>
              <a:rect l="l" t="t" r="r" b="b"/>
              <a:pathLst>
                <a:path w="365760" h="13716000">
                  <a:moveTo>
                    <a:pt x="0" y="0"/>
                  </a:moveTo>
                  <a:lnTo>
                    <a:pt x="365760" y="0"/>
                  </a:lnTo>
                  <a:lnTo>
                    <a:pt x="36576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766F54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6283" y="1071562"/>
            <a:ext cx="2382791" cy="760946"/>
            <a:chOff x="0" y="0"/>
            <a:chExt cx="3177054" cy="10145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95955" cy="1014603"/>
            </a:xfrm>
            <a:custGeom>
              <a:avLst/>
              <a:gdLst/>
              <a:ahLst/>
              <a:cxnLst/>
              <a:rect l="l" t="t" r="r" b="b"/>
              <a:pathLst>
                <a:path w="3195955" h="1014603">
                  <a:moveTo>
                    <a:pt x="3177032" y="537591"/>
                  </a:moveTo>
                  <a:lnTo>
                    <a:pt x="2719070" y="995553"/>
                  </a:lnTo>
                  <a:cubicBezTo>
                    <a:pt x="2716022" y="998855"/>
                    <a:pt x="2712212" y="1001903"/>
                    <a:pt x="2709164" y="1005078"/>
                  </a:cubicBezTo>
                  <a:cubicBezTo>
                    <a:pt x="2699893" y="1014603"/>
                    <a:pt x="2690241" y="1014603"/>
                    <a:pt x="2680589" y="1014603"/>
                  </a:cubicBezTo>
                  <a:lnTo>
                    <a:pt x="2499233" y="1014603"/>
                  </a:lnTo>
                  <a:lnTo>
                    <a:pt x="0" y="1007491"/>
                  </a:lnTo>
                  <a:cubicBezTo>
                    <a:pt x="2794" y="671703"/>
                    <a:pt x="5842" y="335788"/>
                    <a:pt x="8636" y="0"/>
                  </a:cubicBezTo>
                  <a:lnTo>
                    <a:pt x="2499233" y="3429"/>
                  </a:lnTo>
                  <a:lnTo>
                    <a:pt x="2680589" y="3429"/>
                  </a:lnTo>
                  <a:cubicBezTo>
                    <a:pt x="2690241" y="3429"/>
                    <a:pt x="2699766" y="12954"/>
                    <a:pt x="2709164" y="12954"/>
                  </a:cubicBezTo>
                  <a:cubicBezTo>
                    <a:pt x="2709164" y="22479"/>
                    <a:pt x="2719070" y="22479"/>
                    <a:pt x="2719070" y="22479"/>
                  </a:cubicBezTo>
                  <a:lnTo>
                    <a:pt x="3177032" y="480314"/>
                  </a:lnTo>
                  <a:cubicBezTo>
                    <a:pt x="3195955" y="499364"/>
                    <a:pt x="3195955" y="518414"/>
                    <a:pt x="3177032" y="537591"/>
                  </a:cubicBezTo>
                  <a:close/>
                </a:path>
              </a:pathLst>
            </a:custGeom>
            <a:solidFill>
              <a:srgbClr val="A5301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847951" y="3932763"/>
            <a:ext cx="10777483" cy="136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60"/>
              </a:lnSpc>
            </a:pPr>
            <a:r>
              <a:rPr lang="en-US" sz="9600">
                <a:solidFill>
                  <a:srgbClr val="766F54"/>
                </a:solidFill>
                <a:latin typeface="Open Sans Bold"/>
              </a:rPr>
              <a:t>Github</a:t>
            </a:r>
          </a:p>
        </p:txBody>
      </p:sp>
      <p:sp>
        <p:nvSpPr>
          <p:cNvPr id="7" name="AutoShape 7"/>
          <p:cNvSpPr/>
          <p:nvPr/>
        </p:nvSpPr>
        <p:spPr>
          <a:xfrm>
            <a:off x="1847951" y="5977164"/>
            <a:ext cx="64922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847951" y="6586764"/>
            <a:ext cx="8196262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766F54"/>
                </a:solidFill>
                <a:latin typeface="WenQuanYi"/>
              </a:rPr>
              <a:t>https://github.com/AyoGG123/YOLOv9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132</Words>
  <Application>Microsoft Office PowerPoint</Application>
  <PresentationFormat>自訂</PresentationFormat>
  <Paragraphs>40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WenQuanYi</vt:lpstr>
      <vt:lpstr>Open Sans</vt:lpstr>
      <vt:lpstr>Arial</vt:lpstr>
      <vt:lpstr>Calibri</vt:lpstr>
      <vt:lpstr>Open Sans Bold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創意創新期中報告.pptx</dc:title>
  <cp:lastModifiedBy>衍郡 陳</cp:lastModifiedBy>
  <cp:revision>9</cp:revision>
  <dcterms:created xsi:type="dcterms:W3CDTF">2006-08-16T00:00:00Z</dcterms:created>
  <dcterms:modified xsi:type="dcterms:W3CDTF">2024-12-05T15:25:17Z</dcterms:modified>
  <dc:identifier>DAGD73GPFbE</dc:identifier>
</cp:coreProperties>
</file>

<file path=docProps/thumbnail.jpeg>
</file>